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7" r:id="rId2"/>
    <p:sldId id="264" r:id="rId3"/>
    <p:sldId id="285" r:id="rId4"/>
    <p:sldId id="287" r:id="rId5"/>
    <p:sldId id="277" r:id="rId6"/>
    <p:sldId id="278" r:id="rId7"/>
    <p:sldId id="280" r:id="rId8"/>
    <p:sldId id="282" r:id="rId9"/>
    <p:sldId id="283" r:id="rId10"/>
    <p:sldId id="256" r:id="rId11"/>
    <p:sldId id="262" r:id="rId12"/>
    <p:sldId id="289" r:id="rId13"/>
    <p:sldId id="291" r:id="rId14"/>
    <p:sldId id="290" r:id="rId1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F9ED6A89-7B48-489E-8A7A-38A74F061C2B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BA6E9599-137F-4A22-975E-9FA61E310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7C8DB7-E9F5-45D5-A184-2EBBA7AD222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689F839-E19F-4E6B-8854-A2E031D8465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689F839-E19F-4E6B-8854-A2E031D8465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689F839-E19F-4E6B-8854-A2E031D8465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DD35-D1C9-4AFB-81DE-7E3BCF0FE07F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73E2-E559-4B53-8A77-58D65C4A41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DD35-D1C9-4AFB-81DE-7E3BCF0FE07F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73E2-E559-4B53-8A77-58D65C4A41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DD35-D1C9-4AFB-81DE-7E3BCF0FE07F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73E2-E559-4B53-8A77-58D65C4A41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DD35-D1C9-4AFB-81DE-7E3BCF0FE07F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73E2-E559-4B53-8A77-58D65C4A41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DD35-D1C9-4AFB-81DE-7E3BCF0FE07F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73E2-E559-4B53-8A77-58D65C4A41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DD35-D1C9-4AFB-81DE-7E3BCF0FE07F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73E2-E559-4B53-8A77-58D65C4A41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DD35-D1C9-4AFB-81DE-7E3BCF0FE07F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73E2-E559-4B53-8A77-58D65C4A41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DD35-D1C9-4AFB-81DE-7E3BCF0FE07F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73E2-E559-4B53-8A77-58D65C4A41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DD35-D1C9-4AFB-81DE-7E3BCF0FE07F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73E2-E559-4B53-8A77-58D65C4A41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DD35-D1C9-4AFB-81DE-7E3BCF0FE07F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73E2-E559-4B53-8A77-58D65C4A41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C9D3DD35-D1C9-4AFB-81DE-7E3BCF0FE07F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5AB773E2-E559-4B53-8A77-58D65C4A41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C9D3DD35-D1C9-4AFB-81DE-7E3BCF0FE07F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AB773E2-E559-4B53-8A77-58D65C4A41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0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15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2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219199"/>
            <a:ext cx="8810625" cy="335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0" y="4648200"/>
            <a:ext cx="9144000" cy="22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000" y="152400"/>
            <a:ext cx="5721439" cy="1538883"/>
          </a:xfrm>
          <a:prstGeom prst="rect">
            <a:avLst/>
          </a:prstGeom>
          <a:noFill/>
          <a:ln w="0">
            <a:noFill/>
          </a:ln>
          <a:effectLst>
            <a:outerShdw blurRad="139700" dist="76200" sx="25000" sy="25000" algn="ctr" rotWithShape="0">
              <a:schemeClr val="bg1">
                <a:alpha val="86000"/>
              </a:schemeClr>
            </a:outerShdw>
          </a:effectLst>
        </p:spPr>
        <p:txBody>
          <a:bodyPr wrap="none">
            <a:spAutoFit/>
            <a:scene3d>
              <a:camera prst="orthographicFront"/>
              <a:lightRig rig="sunset" dir="t"/>
            </a:scene3d>
            <a:sp3d extrusionH="222250" contourW="6350">
              <a:bevelT w="38100" h="38100"/>
              <a:bevelB w="38100" h="38100"/>
              <a:extrusionClr>
                <a:schemeClr val="bg1"/>
              </a:extrusionClr>
            </a:sp3d>
          </a:bodyPr>
          <a:lstStyle/>
          <a:p>
            <a:pPr algn="ctr">
              <a:defRPr/>
            </a:pPr>
            <a:r>
              <a:rPr lang="en-US" sz="5400" b="1" cap="all" dirty="0">
                <a:ln w="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190500" dir="2700000" algn="tl" rotWithShape="0">
                    <a:prstClr val="black"/>
                  </a:outerShdw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J. D. Cousins</a:t>
            </a:r>
          </a:p>
          <a:p>
            <a:pPr algn="ctr">
              <a:defRPr/>
            </a:pPr>
            <a:endParaRPr lang="en-US" sz="4000" b="1" cap="all" dirty="0">
              <a:ln w="0" cmpd="sng">
                <a:noFill/>
                <a:prstDash val="solid"/>
              </a:ln>
              <a:gradFill>
                <a:gsLst>
                  <a:gs pos="0">
                    <a:srgbClr val="8488C4"/>
                  </a:gs>
                  <a:gs pos="53000">
                    <a:srgbClr val="D4DEFF"/>
                  </a:gs>
                  <a:gs pos="83000">
                    <a:srgbClr val="D4DEFF"/>
                  </a:gs>
                  <a:gs pos="100000">
                    <a:srgbClr val="96AB94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/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152400" y="4800600"/>
            <a:ext cx="89916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3500" b="1" u="sng" dirty="0">
                <a:solidFill>
                  <a:schemeClr val="tx1">
                    <a:lumMod val="85000"/>
                  </a:schemeClr>
                </a:solidFill>
                <a:latin typeface="Goudy Old Style" pitchFamily="18" charset="0"/>
                <a:cs typeface="Times New Roman" pitchFamily="18" charset="0"/>
              </a:rPr>
              <a:t>Celebrating 150 Years In Business</a:t>
            </a:r>
            <a:endParaRPr lang="en-US" sz="3500" b="1" u="sng" dirty="0">
              <a:solidFill>
                <a:schemeClr val="tx1">
                  <a:lumMod val="85000"/>
                </a:schemeClr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lum bright="17000" contrast="55000"/>
          </a:blip>
          <a:srcRect/>
          <a:stretch>
            <a:fillRect/>
          </a:stretch>
        </p:blipFill>
        <p:spPr bwMode="auto">
          <a:xfrm>
            <a:off x="5562600" y="1371600"/>
            <a:ext cx="2949281" cy="31242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 flipV="1">
            <a:off x="152400" y="990599"/>
            <a:ext cx="8839200" cy="76201"/>
          </a:xfrm>
          <a:prstGeom prst="rect">
            <a:avLst/>
          </a:prstGeom>
          <a:solidFill>
            <a:schemeClr val="tx1">
              <a:lumMod val="85000"/>
            </a:schemeClr>
          </a:solidFill>
          <a:ln w="47625">
            <a:gradFill>
              <a:gsLst>
                <a:gs pos="0">
                  <a:schemeClr val="tx1">
                    <a:lumMod val="95000"/>
                  </a:schemeClr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304800" y="1416040"/>
            <a:ext cx="4800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en-US" sz="3200" b="1" u="sng" dirty="0">
                <a:solidFill>
                  <a:schemeClr val="bg1"/>
                </a:solidFill>
                <a:latin typeface="Goudy Old Style" pitchFamily="18" charset="0"/>
                <a:ea typeface="Calibri" pitchFamily="34" charset="0"/>
                <a:cs typeface="Times New Roman" pitchFamily="18" charset="0"/>
              </a:rPr>
              <a:t>Types of Equipment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3200" b="1" u="sng" dirty="0">
                <a:solidFill>
                  <a:schemeClr val="bg1"/>
                </a:solidFill>
                <a:latin typeface="Goudy Old Style" pitchFamily="18" charset="0"/>
                <a:cs typeface="Times New Roman" pitchFamily="18" charset="0"/>
              </a:rPr>
              <a:t>Exchangers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3200" b="1" u="sng" dirty="0">
                <a:solidFill>
                  <a:schemeClr val="bg1"/>
                </a:solidFill>
                <a:latin typeface="Goudy Old Style" pitchFamily="18" charset="0"/>
                <a:cs typeface="Times New Roman" pitchFamily="18" charset="0"/>
              </a:rPr>
              <a:t>Vessels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3200" b="1" u="sng" dirty="0">
                <a:solidFill>
                  <a:schemeClr val="bg1"/>
                </a:solidFill>
                <a:latin typeface="Goudy Old Style" pitchFamily="18" charset="0"/>
                <a:cs typeface="Times New Roman" pitchFamily="18" charset="0"/>
              </a:rPr>
              <a:t>Columns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3200" b="1" u="sng" dirty="0">
                <a:solidFill>
                  <a:schemeClr val="bg1"/>
                </a:solidFill>
                <a:latin typeface="Goudy Old Style" pitchFamily="18" charset="0"/>
                <a:cs typeface="Times New Roman" pitchFamily="18" charset="0"/>
              </a:rPr>
              <a:t>Skid packages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3200" b="1" u="sng" dirty="0">
                <a:solidFill>
                  <a:schemeClr val="bg1"/>
                </a:solidFill>
                <a:latin typeface="Goudy Old Style" pitchFamily="18" charset="0"/>
                <a:cs typeface="Times New Roman" pitchFamily="18" charset="0"/>
              </a:rPr>
              <a:t>Wet surface fluid coolers</a:t>
            </a:r>
          </a:p>
          <a:p>
            <a:pPr eaLnBrk="0" hangingPunct="0">
              <a:defRPr/>
            </a:pPr>
            <a:endParaRPr lang="en-US" sz="2400" u="sng" dirty="0">
              <a:latin typeface="Goudy Old Style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 flipV="1">
            <a:off x="304800" y="4800600"/>
            <a:ext cx="8839200" cy="76200"/>
          </a:xfrm>
          <a:prstGeom prst="rect">
            <a:avLst/>
          </a:prstGeom>
          <a:solidFill>
            <a:schemeClr val="tx1">
              <a:lumMod val="85000"/>
            </a:schemeClr>
          </a:solidFill>
          <a:ln w="47625">
            <a:gradFill>
              <a:gsLst>
                <a:gs pos="0">
                  <a:schemeClr val="tx1">
                    <a:lumMod val="95000"/>
                  </a:schemeClr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52400" y="5238320"/>
            <a:ext cx="8991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1600" u="sng" dirty="0">
                <a:latin typeface="Goudy Old Style" pitchFamily="18" charset="0"/>
              </a:rPr>
              <a:t>Time Line: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>
                <a:latin typeface="Goudy Old Style" pitchFamily="18" charset="0"/>
              </a:rPr>
              <a:t>Howard Iron Works was established in 1847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>
                <a:latin typeface="Goudy Old Style" pitchFamily="18" charset="0"/>
              </a:rPr>
              <a:t>J.D.Cousins and Sons was established in 1867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>
                <a:latin typeface="Goudy Old Style" pitchFamily="18" charset="0"/>
              </a:rPr>
              <a:t>J.D.Cousins and Sons acquired Howard Iron Works 1904 and moved to our present location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>
                <a:latin typeface="Goudy Old Style" pitchFamily="18" charset="0"/>
              </a:rPr>
              <a:t>J.D. Cousins and Sons name was changed to J.D.Cousins, Inc in 1977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>
                <a:latin typeface="Goudy Old Style" pitchFamily="18" charset="0"/>
              </a:rPr>
              <a:t>J.D.Cousins acquired Hoffman Process 2014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994739"/>
            <a:ext cx="2514600" cy="237800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90600"/>
            <a:ext cx="2514600" cy="23614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155448"/>
            <a:ext cx="8229600" cy="1252728"/>
          </a:xfrm>
          <a:prstGeom prst="rect">
            <a:avLst/>
          </a:prstGeom>
        </p:spPr>
        <p:txBody>
          <a:bodyPr vert="horz" lIns="91440" tIns="0" rIns="45720" bIns="0" rtlCol="0" anchor="t">
            <a:normAutofit fontScale="90000" lnSpcReduction="2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Surface Condenser </a:t>
            </a:r>
            <a:br>
              <a:rPr kumimoji="0" lang="en-US" sz="47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7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914400"/>
            <a:ext cx="2438400" cy="250321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1347714" y="3071888"/>
            <a:ext cx="2362200" cy="41432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139700" dist="38100" dir="2700000" sx="104000" sy="104000" algn="tl" rotWithShape="0">
              <a:prstClr val="black">
                <a:alpha val="36000"/>
              </a:prst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5054671" y="3962399"/>
            <a:ext cx="3258899" cy="2362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190500" dist="254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57200" y="155448"/>
            <a:ext cx="8229600" cy="1252728"/>
          </a:xfrm>
          <a:prstGeom prst="rect">
            <a:avLst/>
          </a:prstGeom>
        </p:spPr>
        <p:txBody>
          <a:bodyPr vert="horz" lIns="91440" tIns="0" rIns="45720" bIns="0" rtlCol="0" anchor="t">
            <a:normAutofit fontScale="60000" lnSpcReduction="2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Surface Condenser Options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7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7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38800" y="685800"/>
            <a:ext cx="373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Liquid Ring</a:t>
            </a:r>
          </a:p>
          <a:p>
            <a:r>
              <a:rPr lang="en-US" sz="2800" dirty="0"/>
              <a:t> Vacuum Pumps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85800"/>
            <a:ext cx="5200650" cy="38385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819400"/>
            <a:ext cx="4152900" cy="3124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 flipV="1">
            <a:off x="152400" y="1143000"/>
            <a:ext cx="8763000" cy="45719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>
                <a:alpha val="47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52400"/>
            <a:ext cx="8305800" cy="1051560"/>
          </a:xfrm>
          <a:prstGeom prst="rect">
            <a:avLst/>
          </a:prstGeom>
        </p:spPr>
        <p:txBody>
          <a:bodyPr vert="horz" lIns="91440" tIns="0" rIns="45720" bIns="0" rtlCol="0" anchor="t">
            <a:normAutofit fontScale="25000" lnSpcReduction="2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7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EconoCool </a:t>
            </a:r>
            <a:br>
              <a:rPr kumimoji="0" lang="en-US" sz="1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Wet Surface Fluid Cooler</a:t>
            </a:r>
            <a:br>
              <a:rPr kumimoji="0" lang="en-US" sz="47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47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7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0" y="4495800"/>
            <a:ext cx="2971800" cy="670560"/>
          </a:xfrm>
          <a:prstGeom prst="rect">
            <a:avLst/>
          </a:prstGeom>
        </p:spPr>
        <p:txBody>
          <a:bodyPr vert="horz" rtlCol="0"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Furnace Water Cooler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447800"/>
            <a:ext cx="3181855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867400" y="4191000"/>
            <a:ext cx="3051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Any fluid can be cooled such as steam, hydrocarbons, etc.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447800"/>
            <a:ext cx="5257800" cy="32059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159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5257800"/>
            <a:ext cx="2743200" cy="1485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5257800"/>
            <a:ext cx="2133600" cy="148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 flipV="1">
            <a:off x="152400" y="1143000"/>
            <a:ext cx="8763000" cy="45719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>
                <a:alpha val="47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52400"/>
            <a:ext cx="8305800" cy="1051560"/>
          </a:xfrm>
          <a:prstGeom prst="rect">
            <a:avLst/>
          </a:prstGeom>
        </p:spPr>
        <p:txBody>
          <a:bodyPr vert="horz" lIns="91440" tIns="0" rIns="45720" bIns="0" rtlCol="0" anchor="t">
            <a:normAutofit fontScale="25000" lnSpcReduction="2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EconoCool  Modular Unit</a:t>
            </a:r>
            <a:br>
              <a:rPr kumimoji="0" lang="en-US" sz="1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Wet Surface Fluid Cooler</a:t>
            </a:r>
            <a:br>
              <a:rPr kumimoji="0" lang="en-US" sz="47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47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7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136" y="1295400"/>
            <a:ext cx="2983669" cy="28003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1524000"/>
            <a:ext cx="2690187" cy="1905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3657600"/>
            <a:ext cx="3684524" cy="2743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4056812"/>
            <a:ext cx="2448591" cy="28011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4495800"/>
            <a:ext cx="2465173" cy="2057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6" name="Picture 2" descr="image00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4600" y="1295400"/>
            <a:ext cx="2623626" cy="212627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 flipV="1">
            <a:off x="152400" y="1143000"/>
            <a:ext cx="8763000" cy="45719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>
                <a:alpha val="47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43000" y="4495800"/>
            <a:ext cx="7239000" cy="2667000"/>
          </a:xfrm>
          <a:prstGeom prst="rect">
            <a:avLst/>
          </a:prstGeom>
          <a:noFill/>
          <a:ln w="0">
            <a:noFill/>
          </a:ln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contourW="12700" prstMaterial="softEdge">
              <a:contourClr>
                <a:schemeClr val="bg1"/>
              </a:contourClr>
            </a:sp3d>
          </a:bodyPr>
          <a:lstStyle/>
          <a:p>
            <a:pPr algn="ctr"/>
            <a:br>
              <a:rPr kumimoji="0" lang="en-US" sz="14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noFill/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2000" i="0" u="none" strike="noStrike" kern="1200" normalizeH="0" baseline="0" noProof="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20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We would appreciate the opportunity to fabricate your equipment needs. Call 716-824-1098</a:t>
            </a:r>
          </a:p>
          <a:p>
            <a:pPr algn="ctr"/>
            <a:r>
              <a:rPr lang="en-US" sz="20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Or email</a:t>
            </a:r>
            <a:r>
              <a:rPr lang="en-US" sz="2000" dirty="0">
                <a:ln w="12700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 mdd@jdcousins.com</a:t>
            </a:r>
            <a:endParaRPr lang="en-US" sz="2000" dirty="0">
              <a:ln w="12700" cmpd="sng">
                <a:solidFill>
                  <a:srgbClr val="FFFFFF"/>
                </a:solidFill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en-US" sz="20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for a quotation.</a:t>
            </a:r>
          </a:p>
          <a:p>
            <a:pPr algn="ctr"/>
            <a:r>
              <a:rPr lang="en-US" sz="20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Thank you.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152400"/>
            <a:ext cx="5721439" cy="1538883"/>
          </a:xfrm>
          <a:prstGeom prst="rect">
            <a:avLst/>
          </a:prstGeom>
          <a:noFill/>
          <a:ln w="0">
            <a:noFill/>
          </a:ln>
          <a:effectLst>
            <a:outerShdw blurRad="139700" dist="76200" sx="25000" sy="25000" algn="ctr" rotWithShape="0">
              <a:schemeClr val="bg1">
                <a:alpha val="86000"/>
              </a:schemeClr>
            </a:outerShdw>
          </a:effectLst>
        </p:spPr>
        <p:txBody>
          <a:bodyPr wrap="none">
            <a:spAutoFit/>
            <a:scene3d>
              <a:camera prst="orthographicFront"/>
              <a:lightRig rig="sunset" dir="t"/>
            </a:scene3d>
            <a:sp3d extrusionH="222250" contourW="6350">
              <a:bevelT w="38100" h="38100"/>
              <a:bevelB w="38100" h="38100"/>
              <a:extrusionClr>
                <a:schemeClr val="bg1"/>
              </a:extrusionClr>
            </a:sp3d>
          </a:bodyPr>
          <a:lstStyle/>
          <a:p>
            <a:pPr algn="ctr">
              <a:defRPr/>
            </a:pPr>
            <a:r>
              <a:rPr lang="en-US" sz="5400" b="1" cap="all" dirty="0">
                <a:ln w="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190500" dir="2700000" algn="tl" rotWithShape="0">
                    <a:prstClr val="black"/>
                  </a:outerShdw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J. D. Cousins</a:t>
            </a:r>
          </a:p>
          <a:p>
            <a:pPr algn="ctr">
              <a:defRPr/>
            </a:pPr>
            <a:endParaRPr lang="en-US" sz="4000" b="1" cap="all" dirty="0">
              <a:ln w="0" cmpd="sng">
                <a:noFill/>
                <a:prstDash val="solid"/>
              </a:ln>
              <a:gradFill>
                <a:gsLst>
                  <a:gs pos="0">
                    <a:srgbClr val="8488C4"/>
                  </a:gs>
                  <a:gs pos="53000">
                    <a:srgbClr val="D4DEFF"/>
                  </a:gs>
                  <a:gs pos="83000">
                    <a:srgbClr val="D4DEFF"/>
                  </a:gs>
                  <a:gs pos="100000">
                    <a:srgbClr val="96AB94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/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19201"/>
            <a:ext cx="5257800" cy="384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019800" y="1219200"/>
            <a:ext cx="2971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latin typeface="Goudy Old Style" pitchFamily="18" charset="0"/>
              </a:rPr>
              <a:t>Howard Iron Works of Buffalo, New York </a:t>
            </a:r>
          </a:p>
          <a:p>
            <a:r>
              <a:rPr lang="en-US" dirty="0">
                <a:latin typeface="Goudy Old Style" pitchFamily="18" charset="0"/>
              </a:rPr>
              <a:t>Gears, Pulleys, Furnaces, Fire Hydrants; Machinery for: Power Transmission, Nut Making, Metal Bending, &amp; Forging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3276600"/>
            <a:ext cx="2057400" cy="179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152400"/>
            <a:ext cx="2016295" cy="86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C:\Documents and Settings\mdiefenbach\My Documents\My Pictures\2009-03 (Mar)\HPIM0419.JPG"/>
          <p:cNvPicPr>
            <a:picLocks noChangeAspect="1" noChangeArrowheads="1"/>
          </p:cNvPicPr>
          <p:nvPr/>
        </p:nvPicPr>
        <p:blipFill>
          <a:blip r:embed="rId2" cstate="print">
            <a:lum bright="56000" contrast="-8000"/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>
            <a:outerShdw blurRad="12700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981200"/>
            <a:ext cx="777172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4"/>
          <p:cNvSpPr txBox="1">
            <a:spLocks/>
          </p:cNvSpPr>
          <p:nvPr/>
        </p:nvSpPr>
        <p:spPr>
          <a:xfrm>
            <a:off x="304800" y="304800"/>
            <a:ext cx="8610600" cy="1143000"/>
          </a:xfrm>
          <a:prstGeom prst="rect">
            <a:avLst/>
          </a:prstGeom>
        </p:spPr>
        <p:txBody>
          <a:bodyPr vert="horz" lIns="91440" tIns="0" rIns="45720" bIns="0" rtlCol="0" anchor="t">
            <a:normAutofit fontScale="25000" lnSpcReduction="2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In 2014 J.D. Cousins acquired the shell and tube product line of Hoffman Process, Inc., of Bridgeville, PA</a:t>
            </a:r>
            <a:br>
              <a:rPr kumimoji="0" lang="en-US" sz="47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7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200400"/>
            <a:ext cx="3325341" cy="140376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4572000"/>
            <a:ext cx="2590800" cy="17653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0" algn="tl" rotWithShape="0">
              <a:prstClr val="black"/>
            </a:outerShdw>
          </a:effectLst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5181600"/>
            <a:ext cx="2362200" cy="155117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itle 4"/>
          <p:cNvSpPr>
            <a:spLocks noGrp="1"/>
          </p:cNvSpPr>
          <p:nvPr>
            <p:ph type="ctrTitle"/>
          </p:nvPr>
        </p:nvSpPr>
        <p:spPr>
          <a:xfrm>
            <a:off x="1295400" y="5334000"/>
            <a:ext cx="3540125" cy="182880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dirty="0">
                <a:ln w="0" cap="sq">
                  <a:solidFill>
                    <a:schemeClr val="tx1"/>
                  </a:solidFill>
                  <a:round/>
                </a:ln>
                <a:noFill/>
                <a:effectLst/>
                <a:latin typeface="Constantia" pitchFamily="18" charset="0"/>
              </a:rPr>
            </a:br>
            <a:endParaRPr lang="en-US" dirty="0">
              <a:ln w="0" cap="sq">
                <a:solidFill>
                  <a:schemeClr val="tx1"/>
                </a:solidFill>
                <a:round/>
              </a:ln>
              <a:noFill/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 flipV="1">
            <a:off x="0" y="990600"/>
            <a:ext cx="9144000" cy="762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" y="0"/>
            <a:ext cx="6324600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solidFill>
                  <a:srgbClr val="FFC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Heat Exchangers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43600" y="990600"/>
            <a:ext cx="32004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dirty="0">
                <a:latin typeface="Goudy Old Style" pitchFamily="18" charset="0"/>
              </a:rPr>
              <a:t>Codes: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000" dirty="0">
                <a:ln w="0" cap="sq">
                  <a:noFill/>
                  <a:round/>
                </a:ln>
                <a:latin typeface="Goudy Old Style" pitchFamily="18" charset="0"/>
              </a:rPr>
              <a:t>ASME Sect. VIII Div 1    (U and R stamp 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000" dirty="0">
                <a:ln w="0" cap="sq">
                  <a:noFill/>
                  <a:round/>
                </a:ln>
                <a:latin typeface="Goudy Old Style" pitchFamily="18" charset="0"/>
              </a:rPr>
              <a:t>TEMA C,B and 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000" dirty="0">
                <a:ln w="0" cap="sq">
                  <a:noFill/>
                  <a:round/>
                </a:ln>
                <a:latin typeface="Goudy Old Style" pitchFamily="18" charset="0"/>
              </a:rPr>
              <a:t>API 660,618 and 614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000" dirty="0">
                <a:ln w="0" cap="sq">
                  <a:noFill/>
                  <a:round/>
                </a:ln>
                <a:latin typeface="Goudy Old Style" pitchFamily="18" charset="0"/>
              </a:rPr>
              <a:t>PED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000" dirty="0">
                <a:ln w="0" cap="sq">
                  <a:noFill/>
                  <a:round/>
                </a:ln>
                <a:latin typeface="Goudy Old Style" pitchFamily="18" charset="0"/>
              </a:rPr>
              <a:t>CRN</a:t>
            </a:r>
            <a:br>
              <a:rPr lang="en-US" sz="2000" b="1" dirty="0">
                <a:ln w="0" cap="sq">
                  <a:solidFill>
                    <a:schemeClr val="tx1"/>
                  </a:solidFill>
                  <a:round/>
                </a:ln>
                <a:effectLst>
                  <a:outerShdw algn="ctr" rotWithShape="0">
                    <a:srgbClr val="000000">
                      <a:alpha val="50000"/>
                    </a:srgbClr>
                  </a:outerShdw>
                </a:effectLst>
                <a:latin typeface="Constantia" pitchFamily="18" charset="0"/>
              </a:rPr>
            </a:br>
            <a:endParaRPr lang="en-US" sz="2000" b="1" dirty="0">
              <a:ln w="0">
                <a:solidFill>
                  <a:schemeClr val="tx1"/>
                </a:solidFill>
              </a:ln>
              <a:effectLst>
                <a:outerShdw algn="ctr" rotWithShape="0">
                  <a:srgbClr val="000000">
                    <a:alpha val="50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505200"/>
            <a:ext cx="2173288" cy="184467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0" algn="tl" rotWithShape="0">
              <a:prstClr val="black"/>
            </a:outerShdw>
          </a:effectLst>
        </p:spPr>
      </p:pic>
      <p:pic>
        <p:nvPicPr>
          <p:cNvPr id="9235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5029200"/>
            <a:ext cx="2000250" cy="1600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06400" dist="38100" dir="2700000" algn="tl" rotWithShape="0">
              <a:prstClr val="black"/>
            </a:outerShdw>
          </a:effectLst>
        </p:spPr>
      </p:pic>
      <p:pic>
        <p:nvPicPr>
          <p:cNvPr id="2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3352800"/>
            <a:ext cx="2549525" cy="13779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19100" dist="38100" dir="27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9236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19400" y="1371600"/>
            <a:ext cx="2889531" cy="15192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19100" dist="38100" dir="27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9237" name="Picture 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5562600"/>
            <a:ext cx="1752600" cy="9080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19100" dist="38100" dir="27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5908" y="1524000"/>
            <a:ext cx="2541092" cy="1219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Documents and Settings\mdiefenbach\My Documents\My Pictures\2009-01 (Jan)\HPIM0328.JPG"/>
          <p:cNvPicPr>
            <a:picLocks noChangeAspect="1" noChangeArrowheads="1"/>
          </p:cNvPicPr>
          <p:nvPr/>
        </p:nvPicPr>
        <p:blipFill>
          <a:blip r:embed="rId2" cstate="print">
            <a:lum bright="-6000" contrast="-4000"/>
          </a:blip>
          <a:srcRect/>
          <a:stretch>
            <a:fillRect/>
          </a:stretch>
        </p:blipFill>
        <p:spPr bwMode="auto">
          <a:xfrm>
            <a:off x="6553200" y="3505200"/>
            <a:ext cx="2438400" cy="18288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279400" dist="38100" dir="2700000" algn="tl" rotWithShape="0">
              <a:prstClr val="black"/>
            </a:outerShdw>
          </a:effectLst>
        </p:spPr>
      </p:pic>
      <p:sp>
        <p:nvSpPr>
          <p:cNvPr id="6" name="Title 4"/>
          <p:cNvSpPr>
            <a:spLocks noGrp="1"/>
          </p:cNvSpPr>
          <p:nvPr>
            <p:ph type="ctrTitle"/>
          </p:nvPr>
        </p:nvSpPr>
        <p:spPr>
          <a:xfrm>
            <a:off x="1295400" y="5334000"/>
            <a:ext cx="3540125" cy="182880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dirty="0">
                <a:ln w="0" cap="sq">
                  <a:solidFill>
                    <a:schemeClr val="tx1"/>
                  </a:solidFill>
                  <a:round/>
                </a:ln>
                <a:noFill/>
                <a:effectLst/>
                <a:latin typeface="Constantia" pitchFamily="18" charset="0"/>
              </a:rPr>
            </a:br>
            <a:endParaRPr lang="en-US" dirty="0">
              <a:ln w="0" cap="sq">
                <a:solidFill>
                  <a:schemeClr val="tx1"/>
                </a:solidFill>
                <a:round/>
              </a:ln>
              <a:noFill/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 flipV="1">
            <a:off x="0" y="990600"/>
            <a:ext cx="9144000" cy="762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0"/>
            <a:ext cx="8763000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solidFill>
                  <a:srgbClr val="FFC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Heat Exchanger Bundles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133600"/>
            <a:ext cx="3505200" cy="19685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279400" dist="38100" dir="2700000" algn="tl" rotWithShape="0">
              <a:prstClr val="black"/>
            </a:outerShdw>
          </a:effec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4648200"/>
            <a:ext cx="3249613" cy="1828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279400" dist="38100" dir="2700000" algn="tl" rotWithShape="0">
              <a:prstClr val="black"/>
            </a:outerShdw>
          </a:effec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295400"/>
            <a:ext cx="2743200" cy="1685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279400" dist="38100" dir="2700000" algn="tl" rotWithShape="0">
              <a:prstClr val="black"/>
            </a:outerShdw>
          </a:effec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1219200"/>
            <a:ext cx="3124200" cy="20002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279400" dist="38100" dir="2700000" algn="tl" rotWithShape="0">
              <a:prstClr val="black"/>
            </a:outerShdw>
          </a:effec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3886200"/>
            <a:ext cx="3124200" cy="2584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279400" dist="38100" dir="2700000" algn="tl" rotWithShape="0">
              <a:prstClr val="black"/>
            </a:outerShdw>
          </a:effectLst>
        </p:spPr>
      </p:pic>
    </p:spTree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ctrTitle"/>
          </p:nvPr>
        </p:nvSpPr>
        <p:spPr>
          <a:xfrm>
            <a:off x="1295400" y="5334000"/>
            <a:ext cx="3540125" cy="182880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dirty="0">
                <a:ln w="0" cap="sq">
                  <a:solidFill>
                    <a:schemeClr val="tx1"/>
                  </a:solidFill>
                  <a:round/>
                </a:ln>
                <a:noFill/>
                <a:effectLst/>
                <a:latin typeface="Constantia" pitchFamily="18" charset="0"/>
              </a:rPr>
            </a:br>
            <a:endParaRPr lang="en-US" dirty="0">
              <a:ln w="0" cap="sq">
                <a:solidFill>
                  <a:schemeClr val="tx1"/>
                </a:solidFill>
                <a:round/>
              </a:ln>
              <a:noFill/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 flipV="1">
            <a:off x="0" y="990600"/>
            <a:ext cx="9144000" cy="762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0"/>
            <a:ext cx="6096000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Pressure Vessels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48400" y="1371600"/>
            <a:ext cx="2743200" cy="501675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31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dirty="0">
                <a:latin typeface="Goudy Old Style" pitchFamily="18" charset="0"/>
              </a:rPr>
              <a:t>TYPES:</a:t>
            </a:r>
            <a:r>
              <a:rPr lang="en-US" sz="2000" dirty="0">
                <a:latin typeface="Goudy Old Style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Goudy Old Style" pitchFamily="18" charset="0"/>
              </a:rPr>
              <a:t>Storage Tanks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Goudy Old Style" pitchFamily="18" charset="0"/>
              </a:rPr>
              <a:t>Vacuum Chambers Separators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Goudy Old Style" pitchFamily="18" charset="0"/>
              </a:rPr>
              <a:t>Pulsation Bottles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Goudy Old Style" pitchFamily="18" charset="0"/>
              </a:rPr>
              <a:t>Silencers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Goudy Old Style" pitchFamily="18" charset="0"/>
              </a:rPr>
              <a:t>Flash Tanks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Goudy Old Style" pitchFamily="18" charset="0"/>
              </a:rPr>
              <a:t>Jacketed half pipe Jacketed dimpled tanks Mixing tanks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Goudy Old Style" pitchFamily="18" charset="0"/>
              </a:rPr>
              <a:t>Reactors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Goudy Old Style" pitchFamily="18" charset="0"/>
              </a:rPr>
              <a:t>Atmospheric tanks Autoclaves ( quick opening doors)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Goudy Old Style" pitchFamily="18" charset="0"/>
              </a:rPr>
              <a:t>Sterilizers </a:t>
            </a:r>
            <a:br>
              <a:rPr lang="en-US" sz="2000" b="1" dirty="0">
                <a:ln w="0" cap="sq">
                  <a:solidFill>
                    <a:schemeClr val="tx1"/>
                  </a:solidFill>
                  <a:round/>
                </a:ln>
                <a:effectLst>
                  <a:outerShdw algn="ctr" rotWithShape="0">
                    <a:srgbClr val="000000">
                      <a:alpha val="50000"/>
                    </a:srgbClr>
                  </a:outerShdw>
                </a:effectLst>
                <a:latin typeface="Constantia" pitchFamily="18" charset="0"/>
              </a:rPr>
            </a:br>
            <a:endParaRPr lang="en-US" sz="2000" b="1" dirty="0">
              <a:ln w="0">
                <a:solidFill>
                  <a:schemeClr val="tx1"/>
                </a:solidFill>
              </a:ln>
              <a:effectLst>
                <a:outerShdw algn="ctr" rotWithShape="0">
                  <a:srgbClr val="000000">
                    <a:alpha val="50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86200"/>
            <a:ext cx="3505200" cy="2209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0" dist="38100" algn="tl" rotWithShape="0">
              <a:prstClr val="black"/>
            </a:outerShdw>
          </a:effec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962400"/>
            <a:ext cx="1863725" cy="22177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0" algn="tl" rotWithShape="0">
              <a:prstClr val="black">
                <a:alpha val="90000"/>
              </a:prstClr>
            </a:outerShdw>
          </a:effec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295400"/>
            <a:ext cx="2971800" cy="16679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2514600"/>
            <a:ext cx="2209800" cy="15937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1219200"/>
            <a:ext cx="1758506" cy="2590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ctrTitle"/>
          </p:nvPr>
        </p:nvSpPr>
        <p:spPr>
          <a:xfrm>
            <a:off x="1295400" y="5334000"/>
            <a:ext cx="3540125" cy="182880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dirty="0">
                <a:ln w="0" cap="sq">
                  <a:solidFill>
                    <a:schemeClr val="tx1"/>
                  </a:solidFill>
                  <a:round/>
                </a:ln>
                <a:noFill/>
                <a:effectLst/>
                <a:latin typeface="Constantia" pitchFamily="18" charset="0"/>
              </a:rPr>
            </a:br>
            <a:endParaRPr lang="en-US" dirty="0">
              <a:ln w="0" cap="sq">
                <a:solidFill>
                  <a:schemeClr val="tx1"/>
                </a:solidFill>
                <a:round/>
              </a:ln>
              <a:noFill/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 flipV="1">
            <a:off x="0" y="990600"/>
            <a:ext cx="9144000" cy="762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19600" y="1143000"/>
            <a:ext cx="4724400" cy="215443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u="sng" dirty="0">
                <a:latin typeface="Goudy Old Style" pitchFamily="18" charset="0"/>
              </a:rPr>
              <a:t>Codes: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900" dirty="0">
                <a:ln w="0" cap="sq">
                  <a:noFill/>
                  <a:round/>
                </a:ln>
                <a:latin typeface="Goudy Old Style" pitchFamily="18" charset="0"/>
              </a:rPr>
              <a:t>ASME  Sect. VIII Div 1 (U and R stamp)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900" dirty="0">
                <a:ln w="0" cap="sq">
                  <a:noFill/>
                  <a:round/>
                </a:ln>
                <a:latin typeface="Goudy Old Style" pitchFamily="18" charset="0"/>
              </a:rPr>
              <a:t>API 620 and 650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900" dirty="0">
                <a:ln w="0" cap="sq">
                  <a:noFill/>
                  <a:round/>
                </a:ln>
                <a:latin typeface="Goudy Old Style" pitchFamily="18" charset="0"/>
              </a:rPr>
              <a:t>NACE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900" dirty="0">
                <a:ln w="0" cap="sq">
                  <a:noFill/>
                  <a:round/>
                </a:ln>
                <a:latin typeface="Goudy Old Style" pitchFamily="18" charset="0"/>
              </a:rPr>
              <a:t>PED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900" dirty="0">
                <a:ln w="0" cap="sq">
                  <a:noFill/>
                  <a:round/>
                </a:ln>
                <a:latin typeface="Goudy Old Style" pitchFamily="18" charset="0"/>
              </a:rPr>
              <a:t>CRN</a:t>
            </a:r>
            <a:br>
              <a:rPr lang="en-US" sz="2000" b="1" dirty="0">
                <a:ln w="0" cap="sq">
                  <a:solidFill>
                    <a:schemeClr val="tx1"/>
                  </a:solidFill>
                  <a:round/>
                </a:ln>
                <a:effectLst>
                  <a:outerShdw algn="ctr" rotWithShape="0">
                    <a:srgbClr val="000000">
                      <a:alpha val="50000"/>
                    </a:srgbClr>
                  </a:outerShdw>
                </a:effectLst>
                <a:latin typeface="Constantia" pitchFamily="18" charset="0"/>
              </a:rPr>
            </a:br>
            <a:endParaRPr lang="en-US" sz="2000" b="1" dirty="0">
              <a:ln w="0">
                <a:solidFill>
                  <a:schemeClr val="tx1"/>
                </a:solidFill>
              </a:ln>
              <a:effectLst>
                <a:outerShdw algn="ctr" rotWithShape="0">
                  <a:srgbClr val="000000">
                    <a:alpha val="50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20" name="Picture 19" descr="http://www.jdcousins.com/images2/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971800"/>
            <a:ext cx="1219200" cy="16795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19100" dist="38100" dir="27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1" name="Picture 20" descr="http://www.jdcousins.com/images2/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276600"/>
            <a:ext cx="1655763" cy="22701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outerShdw blurRad="520700" dist="38100" dir="2700000" algn="tl" rotWithShape="0">
              <a:prstClr val="black"/>
            </a:outerShdw>
          </a:effectLst>
        </p:spPr>
      </p:pic>
      <p:pic>
        <p:nvPicPr>
          <p:cNvPr id="16386" name="Picture 2" descr="C:\Documents and Settings\mdiefenbach\My Documents\My Pictures\2009-03 (Mar)\HPIM03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667000"/>
            <a:ext cx="2667000" cy="3556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19100" dist="38100" dir="27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295400"/>
            <a:ext cx="3505200" cy="15208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19100" dist="38100" dir="27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4876800"/>
            <a:ext cx="2819400" cy="17891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19100" dist="38100" dir="27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4876800"/>
            <a:ext cx="2209800" cy="172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19100" dist="38100" dir="27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6163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2971800"/>
            <a:ext cx="4267200" cy="17414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19100" dist="38100" dir="27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0" y="5445125"/>
            <a:ext cx="1600200" cy="11699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19100" dist="38100" dir="2700000" algn="ctr" rotWithShape="0">
              <a:srgbClr val="000000">
                <a:alpha val="99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0" y="0"/>
            <a:ext cx="6324600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Pressure Vessels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ctrTitle"/>
          </p:nvPr>
        </p:nvSpPr>
        <p:spPr>
          <a:xfrm>
            <a:off x="1295400" y="5334000"/>
            <a:ext cx="3540125" cy="182880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dirty="0">
                <a:ln w="0" cap="sq">
                  <a:solidFill>
                    <a:schemeClr val="tx1"/>
                  </a:solidFill>
                  <a:round/>
                </a:ln>
                <a:noFill/>
                <a:effectLst/>
                <a:latin typeface="Constantia" pitchFamily="18" charset="0"/>
              </a:rPr>
            </a:br>
            <a:endParaRPr lang="en-US" dirty="0">
              <a:ln w="0" cap="sq">
                <a:solidFill>
                  <a:schemeClr val="tx1"/>
                </a:solidFill>
                <a:round/>
              </a:ln>
              <a:noFill/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 flipV="1">
            <a:off x="0" y="990600"/>
            <a:ext cx="9144000" cy="762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" y="1143000"/>
            <a:ext cx="4191000" cy="215443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u="sng" dirty="0">
                <a:latin typeface="Book Antiqua" pitchFamily="18" charset="0"/>
              </a:rPr>
              <a:t>Thermal Transfer Components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900" dirty="0">
                <a:ln w="0" cap="sq">
                  <a:noFill/>
                  <a:round/>
                </a:ln>
                <a:latin typeface="Book Antiqua" pitchFamily="18" charset="0"/>
              </a:rPr>
              <a:t>Half pipe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900" dirty="0">
                <a:ln w="0" cap="sq">
                  <a:noFill/>
                  <a:round/>
                </a:ln>
                <a:latin typeface="Book Antiqua" pitchFamily="18" charset="0"/>
              </a:rPr>
              <a:t>Welded on Dimpled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900" dirty="0">
                <a:ln w="0" cap="sq">
                  <a:noFill/>
                  <a:round/>
                </a:ln>
                <a:latin typeface="Book Antiqua" pitchFamily="18" charset="0"/>
              </a:rPr>
              <a:t>Bolted on Dimpled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900" dirty="0">
                <a:ln w="0" cap="sq">
                  <a:noFill/>
                  <a:round/>
                </a:ln>
                <a:latin typeface="Book Antiqua" pitchFamily="18" charset="0"/>
              </a:rPr>
              <a:t>Laser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900" dirty="0">
                <a:ln w="0" cap="sq">
                  <a:noFill/>
                  <a:round/>
                </a:ln>
                <a:latin typeface="Book Antiqua" pitchFamily="18" charset="0"/>
              </a:rPr>
              <a:t>Pipe coils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sz="2000" b="1" dirty="0">
              <a:ln w="0">
                <a:solidFill>
                  <a:schemeClr val="tx1"/>
                </a:solidFill>
              </a:ln>
              <a:effectLst>
                <a:outerShdw algn="ctr" rotWithShape="0">
                  <a:srgbClr val="000000">
                    <a:alpha val="50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60000">
            <a:off x="6730207" y="4279106"/>
            <a:ext cx="2393950" cy="17922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66000"/>
              </a:prstClr>
            </a:outerShdw>
          </a:effec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124200"/>
            <a:ext cx="4351338" cy="3429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66000"/>
              </a:prstClr>
            </a:outerShdw>
          </a:effec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/>
          <a:stretch>
            <a:fillRect/>
          </a:stretch>
        </p:blipFill>
        <p:spPr bwMode="auto">
          <a:xfrm>
            <a:off x="4648200" y="1219200"/>
            <a:ext cx="3962400" cy="25066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66000"/>
              </a:prstClr>
            </a:outerShdw>
          </a:effec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4495800"/>
            <a:ext cx="2116138" cy="1600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66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0" y="0"/>
            <a:ext cx="6324600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Pressure Vessels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ctrTitle"/>
          </p:nvPr>
        </p:nvSpPr>
        <p:spPr>
          <a:xfrm>
            <a:off x="1295400" y="5334000"/>
            <a:ext cx="3540125" cy="182880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dirty="0">
                <a:ln w="0" cap="sq">
                  <a:solidFill>
                    <a:schemeClr val="tx1"/>
                  </a:solidFill>
                  <a:round/>
                </a:ln>
                <a:noFill/>
                <a:effectLst/>
                <a:latin typeface="Constantia" pitchFamily="18" charset="0"/>
              </a:rPr>
            </a:br>
            <a:endParaRPr lang="en-US" dirty="0">
              <a:ln w="0" cap="sq">
                <a:solidFill>
                  <a:schemeClr val="tx1"/>
                </a:solidFill>
                <a:round/>
              </a:ln>
              <a:noFill/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 flipV="1">
            <a:off x="0" y="990600"/>
            <a:ext cx="9144000" cy="762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" y="152401"/>
            <a:ext cx="6324600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solidFill>
                  <a:srgbClr val="FFC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Distillation Columns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05400" y="1295400"/>
            <a:ext cx="4038600" cy="1015663"/>
          </a:xfrm>
          <a:prstGeom prst="rect">
            <a:avLst/>
          </a:prstGeom>
          <a:effectLst>
            <a:outerShdw blurRad="1270000" dist="38100" dir="2700000" algn="tl" rotWithShape="0">
              <a:prstClr val="black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dirty="0">
                <a:latin typeface="Goudy Old Style" pitchFamily="18" charset="0"/>
              </a:rPr>
              <a:t>Distillation Process</a:t>
            </a:r>
            <a:r>
              <a:rPr lang="en-US" sz="2000" dirty="0">
                <a:latin typeface="Goudy Old Style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Goudy Old Style" pitchFamily="18" charset="0"/>
              </a:rPr>
              <a:t>Batch, Continuous, Stripping, Azeotropic, Extractive, Rectification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4038600"/>
            <a:ext cx="3775075" cy="2286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95300" dist="38100" dir="2700000" algn="tl" rotWithShape="0">
              <a:prstClr val="black"/>
            </a:outerShdw>
          </a:effec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572000"/>
            <a:ext cx="1371600" cy="1828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0" dist="38100" dir="2700000" algn="tl" rotWithShape="0">
              <a:prstClr val="black"/>
            </a:outerShdw>
          </a:effec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4572000"/>
            <a:ext cx="1373188" cy="1828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0" dist="38100" dir="2700000" algn="tl" rotWithShape="0">
              <a:prstClr val="black"/>
            </a:outerShdw>
          </a:effec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4572000"/>
            <a:ext cx="1371600" cy="1828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0" dist="38100" dir="2700000" algn="tl" rotWithShape="0">
              <a:prstClr val="black"/>
            </a:outerShdw>
          </a:effec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371600"/>
            <a:ext cx="4776788" cy="2971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0" dist="38100" dir="2700000" algn="tl" rotWithShape="0">
              <a:prstClr val="black"/>
            </a:outerShdw>
          </a:effectLst>
        </p:spPr>
      </p:pic>
      <p:sp>
        <p:nvSpPr>
          <p:cNvPr id="19471" name="Rectangle 21"/>
          <p:cNvSpPr>
            <a:spLocks noChangeArrowheads="1"/>
          </p:cNvSpPr>
          <p:nvPr/>
        </p:nvSpPr>
        <p:spPr bwMode="auto">
          <a:xfrm>
            <a:off x="5181600" y="2667000"/>
            <a:ext cx="3733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u="sng" dirty="0">
                <a:latin typeface="Goudy Old Style" pitchFamily="18" charset="0"/>
              </a:rPr>
              <a:t>Codes: </a:t>
            </a:r>
          </a:p>
          <a:p>
            <a:r>
              <a:rPr lang="en-US" sz="2000" dirty="0">
                <a:latin typeface="Goudy Old Style" pitchFamily="18" charset="0"/>
              </a:rPr>
              <a:t>ASME Sec. VIII Div 1 (U and R stamp)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ctrTitle"/>
          </p:nvPr>
        </p:nvSpPr>
        <p:spPr>
          <a:xfrm>
            <a:off x="1295400" y="5334000"/>
            <a:ext cx="3540125" cy="182880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dirty="0">
                <a:ln w="0" cap="sq">
                  <a:solidFill>
                    <a:schemeClr val="tx1"/>
                  </a:solidFill>
                  <a:round/>
                </a:ln>
                <a:noFill/>
                <a:effectLst/>
                <a:latin typeface="Constantia" pitchFamily="18" charset="0"/>
              </a:rPr>
            </a:br>
            <a:endParaRPr lang="en-US" dirty="0">
              <a:ln w="0" cap="sq">
                <a:solidFill>
                  <a:schemeClr val="tx1"/>
                </a:solidFill>
                <a:round/>
              </a:ln>
              <a:noFill/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 flipV="1">
            <a:off x="0" y="990600"/>
            <a:ext cx="9144000" cy="762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0" y="0"/>
            <a:ext cx="6324600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solidFill>
                  <a:srgbClr val="FFC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Distillation Columns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4371975" cy="2590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06400" dist="38100" dir="27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971800"/>
            <a:ext cx="2108200" cy="14620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0" dist="50800" dir="2700000" algn="ctr" rotWithShape="0">
              <a:srgbClr val="000000"/>
            </a:outerShdw>
          </a:effec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143000"/>
            <a:ext cx="3036888" cy="35401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0" dist="50800" dir="2700000" algn="ctr" rotWithShape="0">
              <a:srgbClr val="000000"/>
            </a:outerShdw>
          </a:effectLst>
        </p:spPr>
      </p:pic>
      <p:pic>
        <p:nvPicPr>
          <p:cNvPr id="20498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191000"/>
            <a:ext cx="4329113" cy="2438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06400" dist="38100" dir="27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0500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4876800"/>
            <a:ext cx="2497138" cy="1828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06400" dist="38100" dir="2700000" algn="ctr" rotWithShape="0">
              <a:srgbClr val="000000">
                <a:alpha val="99000"/>
              </a:srgbClr>
            </a:outerShdw>
          </a:effectLst>
        </p:spPr>
      </p:pic>
    </p:spTree>
  </p:cSld>
  <p:clrMapOvr>
    <a:masterClrMapping/>
  </p:clrMapOvr>
  <p:transition spd="med">
    <p:fade thruBlk="1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1347</TotalTime>
  <Words>313</Words>
  <Application>Microsoft Office PowerPoint</Application>
  <PresentationFormat>On-screen Show (4:3)</PresentationFormat>
  <Paragraphs>81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Arial Black</vt:lpstr>
      <vt:lpstr>Book Antiqua</vt:lpstr>
      <vt:lpstr>Bookman Old Style</vt:lpstr>
      <vt:lpstr>Calibri</vt:lpstr>
      <vt:lpstr>Constantia</vt:lpstr>
      <vt:lpstr>Corbel</vt:lpstr>
      <vt:lpstr>Goudy Old Style</vt:lpstr>
      <vt:lpstr>Verdana</vt:lpstr>
      <vt:lpstr>Wingdings</vt:lpstr>
      <vt:lpstr>Wingdings 2</vt:lpstr>
      <vt:lpstr>Wingdings 3</vt:lpstr>
      <vt:lpstr>Module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Column for Praxair</dc:title>
  <dc:creator>mdiefenbach</dc:creator>
  <cp:lastModifiedBy>KKS Internet</cp:lastModifiedBy>
  <cp:revision>111</cp:revision>
  <dcterms:created xsi:type="dcterms:W3CDTF">2013-12-11T14:18:00Z</dcterms:created>
  <dcterms:modified xsi:type="dcterms:W3CDTF">2018-12-05T16:57:27Z</dcterms:modified>
</cp:coreProperties>
</file>